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15"/>
  </p:notesMasterIdLst>
  <p:sldIdLst>
    <p:sldId id="257" r:id="rId3"/>
    <p:sldId id="256" r:id="rId4"/>
    <p:sldId id="258" r:id="rId5"/>
    <p:sldId id="259" r:id="rId6"/>
    <p:sldId id="260" r:id="rId7"/>
    <p:sldId id="263" r:id="rId8"/>
    <p:sldId id="265" r:id="rId9"/>
    <p:sldId id="266" r:id="rId10"/>
    <p:sldId id="267" r:id="rId11"/>
    <p:sldId id="268" r:id="rId12"/>
    <p:sldId id="275" r:id="rId13"/>
    <p:sldId id="27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E5mStK7XBewvC0bqrVCJUw6tL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78" y="-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6481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7163" y="485557"/>
            <a:ext cx="3107400" cy="131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388189" y="1869393"/>
            <a:ext cx="3105600" cy="1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325" tIns="24175" rIns="48325" bIns="241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200" b="1">
                <a:latin typeface="Arial"/>
                <a:ea typeface="Arial"/>
                <a:cs typeface="Arial"/>
                <a:sym typeface="Arial"/>
              </a:rPr>
              <a:t>Самоопределение к деятельности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Учитель настраивает учащихся на урок. </a:t>
            </a:r>
            <a:br>
              <a:rPr lang="ru" sz="1200">
                <a:latin typeface="Arial"/>
                <a:ea typeface="Arial"/>
                <a:cs typeface="Arial"/>
                <a:sym typeface="Arial"/>
              </a:rPr>
            </a:br>
            <a:r>
              <a:rPr lang="ru" sz="1200">
                <a:latin typeface="Arial"/>
                <a:ea typeface="Arial"/>
                <a:cs typeface="Arial"/>
                <a:sym typeface="Arial"/>
              </a:rPr>
              <a:t>— Расправьте свои плечи и лёгкие, чтобы громко говорить.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Улыбнитесь соседу по парте для хорошего настроя на урок.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Вдохните воздух полной грудью, чтобы приготовиться чувствовать на уроке литературного чтения.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Почувствуйте дух приключений вместе с </a:t>
            </a:r>
            <a:r>
              <a:rPr lang="ru" sz="1200"/>
              <a:t>з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авриками!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2198838" y="3689555"/>
            <a:ext cx="1682400" cy="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325" tIns="24175" rIns="48325" bIns="241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4700" y="485775"/>
            <a:ext cx="2331900" cy="131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388189" y="1869393"/>
            <a:ext cx="3105600" cy="1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 b="1">
                <a:latin typeface="Arial"/>
                <a:ea typeface="Arial"/>
                <a:cs typeface="Arial"/>
                <a:sym typeface="Arial"/>
              </a:rPr>
              <a:t>Тип урока: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 открытие нового знания.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 b="1">
                <a:latin typeface="Arial"/>
                <a:ea typeface="Arial"/>
                <a:cs typeface="Arial"/>
                <a:sym typeface="Arial"/>
              </a:rPr>
              <a:t>Цель урока: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200">
                <a:solidFill>
                  <a:schemeClr val="dk1"/>
                </a:solidFill>
              </a:rPr>
              <a:t>создание условий для формирования у учащихся навыка анализа характера героев литературных произведений на примере рассказа Б. С. Житкова «Про обезьянку».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Результаты: 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личностные: </a:t>
            </a:r>
            <a:r>
              <a:rPr lang="ru" sz="1200">
                <a:solidFill>
                  <a:schemeClr val="dk1"/>
                </a:solidFill>
              </a:rPr>
              <a:t>осознание этических понятий, оценка поведения и поступков персонажей художественных произведений в ситуации нравственного выбора;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</a:rPr>
              <a:t>предметные: читать вслух и про себя в соответствии с учебной задачей, использовать разные виды чтения (изучающее, ознакомительное, поисковое выборочное, просмотровое выборочное); характеризовать героев, описывать характер героя, давать оценку поступкам героев, составлять портретные характеристики персонажей; выявлять взаимосвязь между поступками, мыслями, чувствами героев, сравнивать героев одного произведения и сопоставлять их поступки по предложенным критериям (по аналогии или по контрасту); отличать автора произведения от героя и рассказчика, характеризовать отношение автора к героям, поступкам, описанной картине, находить в тексте средства изображения героев (портрет), описание пейзажа и интерьера;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метапредметные: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 регулятивные: </a:t>
            </a:r>
            <a:r>
              <a:rPr lang="ru" sz="1200">
                <a:solidFill>
                  <a:schemeClr val="dk1"/>
                </a:solidFill>
              </a:rPr>
              <a:t>принимать цель совместной деятельности, коллективно строить действия по её достижению: распределять роли, договариваться, обсуждать процесс и результат совместной работы; проявлять готовность руководить, выполнять поручения, подчиняться; ответственно выполнять свою часть работы;</a:t>
            </a:r>
            <a:endParaRPr sz="12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</a:rPr>
              <a:t>— коммуникативные: воспринимать и формулировать суждения, выражать эмоции в соответствии с целями и условиями общения в знакомой среде; проявлять уважительное отношение к собеседнику, соблюдать правила ведения диалога и дискуссии; признавать возможность существования разных точек зрения; корректно и аргументированно высказывать своё мнение; </a:t>
            </a:r>
            <a:endParaRPr sz="12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 познавательные: </a:t>
            </a:r>
            <a:r>
              <a:rPr lang="ru" sz="1200"/>
              <a:t>формулировать с помощью учителя цель, планировать изменения объекта, ситуации; формулировать выводы и подкреплять их доказательствами на основе результатов проведённого наблюдения (опыта, классификации, сравнения, исследования); прогнозировать возможное развитие процессов, событий и их последствия в аналогичных или сходных ситуациях. 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:notes"/>
          <p:cNvSpPr txBox="1">
            <a:spLocks noGrp="1"/>
          </p:cNvSpPr>
          <p:nvPr>
            <p:ph type="sldNum" idx="12"/>
          </p:nvPr>
        </p:nvSpPr>
        <p:spPr>
          <a:xfrm>
            <a:off x="2198838" y="3689555"/>
            <a:ext cx="1682400" cy="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6363" y="647363"/>
            <a:ext cx="4143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 b="1"/>
              <a:t>Речевая разминка</a:t>
            </a:r>
            <a:r>
              <a:rPr lang="ru" sz="1200"/>
              <a:t/>
            </a:r>
            <a:br>
              <a:rPr lang="ru" sz="1200"/>
            </a:br>
            <a:r>
              <a:rPr lang="ru" sz="1200"/>
              <a:t/>
            </a:r>
            <a:br>
              <a:rPr lang="ru" sz="1200"/>
            </a:br>
            <a:r>
              <a:rPr lang="ru" sz="1200">
                <a:solidFill>
                  <a:schemeClr val="dk1"/>
                </a:solidFill>
              </a:rPr>
              <a:t>— Начнём занятие с речевой разминки! Перед вами буквы гласных звуков. Давайте их пропоём.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Затем эти же звуки пропоём под ритм. На каждый первый звук хлопаем в ладоши, на каждый второй — по парте. Чередуем хлопки (ладоши, парта, ладоши, парта).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Представим, что мы превратились в обезьянок и умеем издавать их звуки. Как они будут звучать? Высоко и прерывисто.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А теперь соединим всё вместе. Пропоём звуки с хлопками и голосом обезьянок.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Отличная работа!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00" name="Google Shape;100;p3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6363" y="647363"/>
            <a:ext cx="4143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 b="1">
                <a:solidFill>
                  <a:schemeClr val="dk1"/>
                </a:solidFill>
              </a:rPr>
              <a:t>Актуализация</a:t>
            </a:r>
            <a:r>
              <a:rPr lang="ru" sz="1200"/>
              <a:t/>
            </a:r>
            <a:br>
              <a:rPr lang="ru" sz="1200"/>
            </a:b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Герои одного произведения ночью решили погулять по полкам библиотеки и заблудились. Помогите им вернуться обратно. Определите по высказыванию одного из главных героев название рассказа и его автора. (Б. С. Житков «Про обезьянку».)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Как вы догадались? Что помогло определить произведение?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</a:t>
            </a:r>
            <a:r>
              <a:rPr lang="ru" sz="1200" i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Что такое рассказ? (Рассказ — это небольшое прозаическое (без рифмы) произведение, повествующее об определённом событии или эпизоде из жизни героев.)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</a:t>
            </a:r>
            <a:r>
              <a:rPr lang="ru" sz="1200" i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По каким отличительным чертам вы поняли, что речь идёт именно об обезьянке из рассказа Бориса Степановича?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Яшка любил сладости, всегда находил себе новые развлечения и часто проказничал. Эти черты помогают нам понять, что речь идёт именно об обезьянке из рассказа.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14" name="Google Shape;114;p4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6363" y="647363"/>
            <a:ext cx="4143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 b="1">
                <a:solidFill>
                  <a:schemeClr val="dk1"/>
                </a:solidFill>
              </a:rPr>
              <a:t>Актуализация</a:t>
            </a:r>
            <a:r>
              <a:rPr lang="ru" sz="1200"/>
              <a:t/>
            </a:r>
            <a:br>
              <a:rPr lang="ru" sz="1200"/>
            </a:br>
            <a:r>
              <a:rPr lang="ru" sz="1200"/>
              <a:t/>
            </a:r>
            <a:br>
              <a:rPr lang="ru" sz="1200"/>
            </a:br>
            <a:r>
              <a:rPr lang="ru" sz="1200">
                <a:solidFill>
                  <a:schemeClr val="dk1"/>
                </a:solidFill>
              </a:rPr>
              <a:t>— Каждое животное уникально. И наша обезьянка не исключение. Как вы думаете, почему? (У неё свои привычки, увлечения, характер.)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Что такое характер? (Характер — это совокупность черт и качеств, которые делают каждое существо уникальным.)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Все люди и животные разные: кто-то добрый и отзывчивый, кто-то смелый и решительный, а кто-то может быть немного застенчивым.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Попробуем определить характер девочек по выражению лица.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Предположите, какой может быть первая девочка? Почему вы так решили?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Какой характер у второй девочки? Что на это указывает?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" sz="1200">
                <a:solidFill>
                  <a:schemeClr val="dk1"/>
                </a:solidFill>
              </a:rPr>
              <a:t>— Какой характер у последней девочки? Почему вы так считаете?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Зачем человеку нужен характер? Что произошло бы, если у всех он стал одинаковый?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 i="1">
              <a:solidFill>
                <a:schemeClr val="dk1"/>
              </a:solidFill>
            </a:endParaRPr>
          </a:p>
        </p:txBody>
      </p:sp>
      <p:sp>
        <p:nvSpPr>
          <p:cNvPr id="124" name="Google Shape;124;p5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647700"/>
            <a:ext cx="3108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Целеполагание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обсуждения версий ребят учитель помогает сформулировать тему и цели урока.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647700"/>
            <a:ext cx="3108325" cy="1747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Открытие нового знания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Для дальнейшей работы нам необходимо вспомнить правила работы в парах.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Какие правила вы знаете?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6363" y="647363"/>
            <a:ext cx="4143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 b="1"/>
              <a:t>Открытие нового знания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2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i="1">
                <a:solidFill>
                  <a:schemeClr val="dk1"/>
                </a:solidFill>
              </a:rPr>
              <a:t>Заметка: учитель может распечатать изображение ладони с пустыми местами для подписи.</a:t>
            </a: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Перед вами ладонь. Каждая её часть что-то обозначает.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Большой палец — роль героя в произведении: для чего автор его создал и зачем про него пишет.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Указательный палец — внешность героя.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Средний палец — поступки и действия героя.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Безымянный палец — характер героя.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Мизинец — отношение автора к герою.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Ладонь — твоё отношение к герою.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Проанализируйте Яшку и заполните ладонь необходимыми фактами. Приведите примеры из текста. Приготовьтесь к выступлению и представлению своей работы.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cf70d0db8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6363" y="647363"/>
            <a:ext cx="4143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31cf70d0db8_0_53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 b="1"/>
              <a:t>Проверка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Обратите внимание на слайд. Заврики тоже выполнили работу. Посмотрим, что же они написали на ладошке.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Согласны ли вы с ладошкой завриков? Почему? Поднимите руку те, кто согласен.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Поднимите руку, кто не согласен. Почему?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24" name="Google Shape;224;g31cf70d0db8_0_53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647700"/>
            <a:ext cx="3108300" cy="1747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3:notes"/>
          <p:cNvSpPr txBox="1">
            <a:spLocks noGrp="1"/>
          </p:cNvSpPr>
          <p:nvPr>
            <p:ph type="body" idx="1"/>
          </p:nvPr>
        </p:nvSpPr>
        <p:spPr>
          <a:xfrm>
            <a:off x="517585" y="2492347"/>
            <a:ext cx="4140600" cy="2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Сверяемся с целями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Мы достигли первой цели! Что мы сделали для этого?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Как звучит следующая цель? Что мы можем сделать, чтобы её достичь?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  <p:sp>
        <p:nvSpPr>
          <p:cNvPr id="244" name="Google Shape;244;p13:notes"/>
          <p:cNvSpPr txBox="1">
            <a:spLocks noGrp="1"/>
          </p:cNvSpPr>
          <p:nvPr>
            <p:ph type="sldNum" idx="12"/>
          </p:nvPr>
        </p:nvSpPr>
        <p:spPr>
          <a:xfrm>
            <a:off x="2931783" y="4919059"/>
            <a:ext cx="2242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31625" rIns="63250" bIns="31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25661a218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4700" y="485775"/>
            <a:ext cx="2332038" cy="1311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g325661a2189_0_37:notes"/>
          <p:cNvSpPr txBox="1">
            <a:spLocks noGrp="1"/>
          </p:cNvSpPr>
          <p:nvPr>
            <p:ph type="body" idx="1"/>
          </p:nvPr>
        </p:nvSpPr>
        <p:spPr>
          <a:xfrm>
            <a:off x="388189" y="1869393"/>
            <a:ext cx="3105600" cy="1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Закрепление (базовый ур</a:t>
            </a:r>
            <a:r>
              <a:rPr lang="ru" sz="1200" b="1">
                <a:solidFill>
                  <a:schemeClr val="dk1"/>
                </a:solidFill>
              </a:rPr>
              <a:t>овень)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338" name="Google Shape;338;g325661a2189_0_37:notes"/>
          <p:cNvSpPr txBox="1">
            <a:spLocks noGrp="1"/>
          </p:cNvSpPr>
          <p:nvPr>
            <p:ph type="sldNum" idx="12"/>
          </p:nvPr>
        </p:nvSpPr>
        <p:spPr>
          <a:xfrm>
            <a:off x="2198838" y="3689555"/>
            <a:ext cx="1682400" cy="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25661a218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7162" y="485557"/>
            <a:ext cx="3107400" cy="131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g325661a2189_0_55:notes"/>
          <p:cNvSpPr txBox="1">
            <a:spLocks noGrp="1"/>
          </p:cNvSpPr>
          <p:nvPr>
            <p:ph type="body" idx="1"/>
          </p:nvPr>
        </p:nvSpPr>
        <p:spPr>
          <a:xfrm>
            <a:off x="388189" y="1869392"/>
            <a:ext cx="3105600" cy="1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 b="1">
                <a:latin typeface="Arial"/>
                <a:ea typeface="Arial"/>
                <a:cs typeface="Arial"/>
                <a:sym typeface="Arial"/>
              </a:rPr>
              <a:t>Проверка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Учитель может организовать самопроверку или взаимную проверку в парах. Например</a:t>
            </a:r>
            <a:r>
              <a:rPr lang="ru" sz="1200"/>
              <a:t>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Ребята, предлагаю каждому проверить работу своего соседа по парте до сверки с ответами. Для этого вам необходимо обменяться тетрадями и не оценивать работу соседа, а определить в ней два положительных момента и отметить их двумя зв</a:t>
            </a:r>
            <a:r>
              <a:rPr lang="ru" sz="1200"/>
              <a:t>ё</a:t>
            </a:r>
            <a:r>
              <a:rPr lang="ru" sz="1200">
                <a:latin typeface="Arial"/>
                <a:ea typeface="Arial"/>
                <a:cs typeface="Arial"/>
                <a:sym typeface="Arial"/>
              </a:rPr>
              <a:t>здочками. Один момент, который нужно доработать, отметьте знаком вопроса.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200">
                <a:latin typeface="Arial"/>
                <a:ea typeface="Arial"/>
                <a:cs typeface="Arial"/>
                <a:sym typeface="Arial"/>
              </a:rPr>
              <a:t>— Вы должны пояснить, почему вы так считаете.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25661a2189_0_55:notes"/>
          <p:cNvSpPr txBox="1">
            <a:spLocks noGrp="1"/>
          </p:cNvSpPr>
          <p:nvPr>
            <p:ph type="sldNum" idx="12"/>
          </p:nvPr>
        </p:nvSpPr>
        <p:spPr>
          <a:xfrm>
            <a:off x="2198838" y="3689555"/>
            <a:ext cx="1682400" cy="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450" tIns="23725" rIns="47450" bIns="23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1">
  <p:cSld name="DEFAULT_1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3">
  <p:cSld name="DEFAULT_3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5">
  <p:cSld name="DEFAULT_5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2">
  <p:cSld name="DEFAULT_2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02 (Цвет)">
  <p:cSld name="Слайд 02 (Цвет)">
    <p:bg>
      <p:bgPr>
        <a:solidFill>
          <a:srgbClr val="200E37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/>
          <p:nvPr/>
        </p:nvSpPr>
        <p:spPr>
          <a:xfrm>
            <a:off x="209551" y="166688"/>
            <a:ext cx="8724900" cy="4809900"/>
          </a:xfrm>
          <a:prstGeom prst="roundRect">
            <a:avLst>
              <a:gd name="adj" fmla="val 634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3"/>
          <p:cNvSpPr txBox="1">
            <a:spLocks noGrp="1"/>
          </p:cNvSpPr>
          <p:nvPr>
            <p:ph type="sldNum" idx="12"/>
          </p:nvPr>
        </p:nvSpPr>
        <p:spPr>
          <a:xfrm>
            <a:off x="6553676" y="4449695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521494" y="596147"/>
            <a:ext cx="80898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3">
  <p:cSld name="CUSTOM_52">
    <p:bg>
      <p:bgPr>
        <a:solidFill>
          <a:srgbClr val="E1DCFA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250" y="343172"/>
            <a:ext cx="8448600" cy="4455300"/>
          </a:xfrm>
          <a:prstGeom prst="roundRect">
            <a:avLst>
              <a:gd name="adj" fmla="val 6817"/>
            </a:avLst>
          </a:prstGeom>
          <a:noFill/>
          <a:ln>
            <a:noFill/>
          </a:ln>
        </p:spPr>
      </p:pic>
      <p:sp>
        <p:nvSpPr>
          <p:cNvPr id="67" name="Google Shape;67;p45"/>
          <p:cNvSpPr txBox="1">
            <a:spLocks noGrp="1"/>
          </p:cNvSpPr>
          <p:nvPr>
            <p:ph type="title"/>
          </p:nvPr>
        </p:nvSpPr>
        <p:spPr>
          <a:xfrm>
            <a:off x="1788450" y="443924"/>
            <a:ext cx="5567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000"/>
              <a:buFont typeface="Verdana"/>
              <a:buNone/>
              <a:defRPr sz="30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8" name="Google Shape;68;p45"/>
          <p:cNvSpPr txBox="1">
            <a:spLocks noGrp="1"/>
          </p:cNvSpPr>
          <p:nvPr>
            <p:ph type="title" idx="2"/>
          </p:nvPr>
        </p:nvSpPr>
        <p:spPr>
          <a:xfrm>
            <a:off x="1788450" y="1090424"/>
            <a:ext cx="5567100" cy="10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9" name="Google Shape;69;p45"/>
          <p:cNvSpPr>
            <a:spLocks noGrp="1"/>
          </p:cNvSpPr>
          <p:nvPr>
            <p:ph type="pic" idx="3"/>
          </p:nvPr>
        </p:nvSpPr>
        <p:spPr>
          <a:xfrm>
            <a:off x="2212283" y="2190321"/>
            <a:ext cx="4714500" cy="1862700"/>
          </a:xfrm>
          <a:prstGeom prst="roundRect">
            <a:avLst>
              <a:gd name="adj" fmla="val 16667"/>
            </a:avLst>
          </a:prstGeom>
          <a:solidFill>
            <a:srgbClr val="E1DCFA"/>
          </a:solidFill>
          <a:ln>
            <a:noFill/>
          </a:ln>
        </p:spPr>
      </p:sp>
      <p:pic>
        <p:nvPicPr>
          <p:cNvPr id="70" name="Google Shape;70;p4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5589" y="4895491"/>
            <a:ext cx="862643" cy="13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2 2">
  <p:cSld name="1_Custom Layout 52 5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46" descr="Изображение выглядит как Мультфильм, Детское искусство, иллюстрация, мультфильм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96" y="-1"/>
            <a:ext cx="9141306" cy="5145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5589" y="4895491"/>
            <a:ext cx="862644" cy="1375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6"/>
          <p:cNvSpPr txBox="1">
            <a:spLocks noGrp="1"/>
          </p:cNvSpPr>
          <p:nvPr>
            <p:ph type="title"/>
          </p:nvPr>
        </p:nvSpPr>
        <p:spPr>
          <a:xfrm>
            <a:off x="4804568" y="892511"/>
            <a:ext cx="3636600" cy="10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body" idx="1"/>
          </p:nvPr>
        </p:nvSpPr>
        <p:spPr>
          <a:xfrm>
            <a:off x="702848" y="1431396"/>
            <a:ext cx="36366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150" y="345150"/>
            <a:ext cx="8453699" cy="4458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85730" cy="13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50" y="345150"/>
            <a:ext cx="8453699" cy="445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6286" y="4899791"/>
            <a:ext cx="33703" cy="3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06286" y="4899791"/>
            <a:ext cx="33703" cy="306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656225" y="667825"/>
            <a:ext cx="6512700" cy="1827600"/>
          </a:xfrm>
          <a:prstGeom prst="roundRect">
            <a:avLst>
              <a:gd name="adj" fmla="val 142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911985" y="720325"/>
            <a:ext cx="6789300" cy="17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2300" b="1" i="0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Создание характеров героев-</a:t>
            </a:r>
            <a:br>
              <a:rPr lang="ru" sz="2300" b="1" i="0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2300" b="1" i="0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животных в рассказах писателей. </a:t>
            </a:r>
            <a:br>
              <a:rPr lang="ru" sz="2300" b="1" i="0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2300" b="1" i="0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 примере рассказа Б. С. Житкова «Про обезьянку»</a:t>
            </a:r>
            <a:endParaRPr sz="2300" b="1" i="0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6226" y="4057700"/>
            <a:ext cx="13335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" sz="1800" b="1" i="0" strike="noStrike" cap="none" dirty="0">
              <a:solidFill>
                <a:srgbClr val="2F2F45"/>
              </a:solidFill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6252"/>
          <a:stretch/>
        </p:blipFill>
        <p:spPr>
          <a:xfrm>
            <a:off x="345150" y="345150"/>
            <a:ext cx="8453700" cy="4458000"/>
          </a:xfrm>
          <a:prstGeom prst="roundRect">
            <a:avLst>
              <a:gd name="adj" fmla="val 6757"/>
            </a:avLst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2357575" y="2502475"/>
            <a:ext cx="6666300" cy="9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4596138" y="3554500"/>
            <a:ext cx="2500200" cy="44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B3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 обезьянки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4596138" y="4166025"/>
            <a:ext cx="2500200" cy="44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B3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всё вместе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4596088" y="2331450"/>
            <a:ext cx="2500200" cy="44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B3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попевка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4596165" y="2942975"/>
            <a:ext cx="2500200" cy="44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B3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хлопками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r="11134" b="30263"/>
          <a:stretch/>
        </p:blipFill>
        <p:spPr>
          <a:xfrm flipH="1">
            <a:off x="345275" y="1505562"/>
            <a:ext cx="3870000" cy="3294000"/>
          </a:xfrm>
          <a:prstGeom prst="roundRect">
            <a:avLst>
              <a:gd name="adj" fmla="val 9347"/>
            </a:avLst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3369725" y="649825"/>
            <a:ext cx="4953000" cy="1511100"/>
          </a:xfrm>
          <a:prstGeom prst="wedgeRoundRectCallout">
            <a:avLst>
              <a:gd name="adj1" fmla="val -54487"/>
              <a:gd name="adj2" fmla="val 63460"/>
              <a:gd name="adj3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 — О — У — Э</a:t>
            </a:r>
            <a:endParaRPr sz="3600" b="1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Э — У — О — А</a:t>
            </a:r>
            <a:endParaRPr sz="3600">
              <a:solidFill>
                <a:srgbClr val="2F2F45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6252"/>
          <a:stretch/>
        </p:blipFill>
        <p:spPr>
          <a:xfrm>
            <a:off x="345150" y="345150"/>
            <a:ext cx="8453700" cy="4458000"/>
          </a:xfrm>
          <a:prstGeom prst="roundRect">
            <a:avLst>
              <a:gd name="adj" fmla="val 6757"/>
            </a:avLst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4">
            <a:alphaModFix/>
          </a:blip>
          <a:srcRect b="49296"/>
          <a:stretch/>
        </p:blipFill>
        <p:spPr>
          <a:xfrm flipH="1">
            <a:off x="542501" y="1743626"/>
            <a:ext cx="2899174" cy="3059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/>
          <p:nvPr/>
        </p:nvSpPr>
        <p:spPr>
          <a:xfrm>
            <a:off x="2796125" y="406400"/>
            <a:ext cx="5344500" cy="2455200"/>
          </a:xfrm>
          <a:prstGeom prst="wedgeRoundRectCallout">
            <a:avLst>
              <a:gd name="adj1" fmla="val -54357"/>
              <a:gd name="adj2" fmla="val 67248"/>
              <a:gd name="adj3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ru" sz="2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Привет, хочу познакомить тебя с моим новым другом. Это обезьянка </a:t>
            </a:r>
            <a:r>
              <a:rPr lang="ru" sz="27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</a:t>
            </a:r>
            <a:r>
              <a:rPr lang="ru" sz="2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! </a:t>
            </a:r>
            <a:endParaRPr sz="2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ru" sz="2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Он </a:t>
            </a:r>
            <a:r>
              <a:rPr lang="ru" sz="27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любит сладости </a:t>
            </a:r>
            <a:endParaRPr sz="2700" b="1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ru" sz="27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проказничать</a:t>
            </a:r>
            <a:r>
              <a:rPr lang="ru" sz="2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2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9" name="Google Shape;119;p4"/>
          <p:cNvPicPr preferRelativeResize="0"/>
          <p:nvPr/>
        </p:nvPicPr>
        <p:blipFill rotWithShape="1">
          <a:blip r:embed="rId5">
            <a:alphaModFix/>
          </a:blip>
          <a:srcRect b="50233"/>
          <a:stretch/>
        </p:blipFill>
        <p:spPr>
          <a:xfrm>
            <a:off x="5475250" y="2784525"/>
            <a:ext cx="2665451" cy="201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50" y="345050"/>
            <a:ext cx="8448435" cy="445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/>
          <p:nvPr/>
        </p:nvSpPr>
        <p:spPr>
          <a:xfrm>
            <a:off x="640500" y="777900"/>
            <a:ext cx="7863000" cy="35877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952" y="1026945"/>
            <a:ext cx="2242405" cy="251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70644" y="1026255"/>
            <a:ext cx="2242406" cy="2519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5875" y="907204"/>
            <a:ext cx="2345791" cy="263865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4509202" y="3700617"/>
            <a:ext cx="635400" cy="578400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rgbClr val="B8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27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27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2016123" y="3700617"/>
            <a:ext cx="635400" cy="578400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rgbClr val="B8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27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27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7002270" y="3700617"/>
            <a:ext cx="635400" cy="578400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rgbClr val="B8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27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27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CFA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260" y="345057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/>
          <p:nvPr/>
        </p:nvSpPr>
        <p:spPr>
          <a:xfrm>
            <a:off x="599000" y="496369"/>
            <a:ext cx="7941000" cy="11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Создание характеров героев-животных </a:t>
            </a:r>
            <a:br>
              <a:rPr lang="ru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рассказах писателей. На примере рассказа Б. С. Житкова «Про обезьянку»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1180375" y="1795226"/>
            <a:ext cx="6173700" cy="24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образ главного героя-животного произведения Б. С. Житкова «Про обезьянку»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Сопоставлять образы главного </a:t>
            </a:r>
            <a:b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второстепенных героев-животных 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Б. С. Житкова «Про обезьянку»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6289850" y="4449253"/>
            <a:ext cx="2342700" cy="349200"/>
          </a:xfrm>
          <a:prstGeom prst="roundRect">
            <a:avLst>
              <a:gd name="adj" fmla="val 50000"/>
            </a:avLst>
          </a:prstGeom>
          <a:solidFill>
            <a:srgbClr val="B45F0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7463" y="2246650"/>
            <a:ext cx="1685098" cy="2317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283" y="1792318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283" y="2711924"/>
            <a:ext cx="253401" cy="25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CFA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260" y="345057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0"/>
          <p:cNvSpPr/>
          <p:nvPr/>
        </p:nvSpPr>
        <p:spPr>
          <a:xfrm>
            <a:off x="631174" y="586225"/>
            <a:ext cx="4964100" cy="3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Правила работы в парах</a:t>
            </a:r>
            <a:endParaRPr sz="23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777175" y="1368961"/>
            <a:ext cx="1671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687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17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777175" y="2089090"/>
            <a:ext cx="1671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687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17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1219200" y="2080943"/>
            <a:ext cx="61068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Если не согласны, объясните свою позицию</a:t>
            </a:r>
            <a:endParaRPr sz="18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771073" y="2776453"/>
            <a:ext cx="1671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687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17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1219200" y="2776448"/>
            <a:ext cx="55890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Если не поняли собеседника, переспросите</a:t>
            </a:r>
            <a:endParaRPr sz="18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760198" y="3471963"/>
            <a:ext cx="1671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687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700"/>
              <a:buFont typeface="Arial"/>
              <a:buNone/>
            </a:pPr>
            <a:r>
              <a:rPr lang="ru" sz="17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sz="17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1219200" y="3471953"/>
            <a:ext cx="52113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Работайте сообща</a:t>
            </a:r>
            <a:endParaRPr sz="18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219200" y="1385443"/>
            <a:ext cx="61068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Старайтесь не перебивать друг друга</a:t>
            </a:r>
            <a:endParaRPr sz="18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656550" y="3422150"/>
            <a:ext cx="374400" cy="3744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656550" y="2726638"/>
            <a:ext cx="374400" cy="3744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656550" y="2031138"/>
            <a:ext cx="374400" cy="3744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656550" y="1318638"/>
            <a:ext cx="374400" cy="374400"/>
          </a:xfrm>
          <a:prstGeom prst="ellipse">
            <a:avLst/>
          </a:prstGeom>
          <a:noFill/>
          <a:ln w="19050" cap="flat" cmpd="sng">
            <a:solidFill>
              <a:srgbClr val="2F2F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1"/>
          <p:cNvPicPr preferRelativeResize="0"/>
          <p:nvPr/>
        </p:nvPicPr>
        <p:blipFill rotWithShape="1">
          <a:blip r:embed="rId3">
            <a:alphaModFix/>
          </a:blip>
          <a:srcRect b="6252"/>
          <a:stretch/>
        </p:blipFill>
        <p:spPr>
          <a:xfrm>
            <a:off x="345150" y="345150"/>
            <a:ext cx="8453700" cy="4458000"/>
          </a:xfrm>
          <a:prstGeom prst="roundRect">
            <a:avLst>
              <a:gd name="adj" fmla="val 6757"/>
            </a:avLst>
          </a:prstGeom>
          <a:noFill/>
          <a:ln>
            <a:noFill/>
          </a:ln>
        </p:spPr>
      </p:pic>
      <p:sp>
        <p:nvSpPr>
          <p:cNvPr id="204" name="Google Shape;204;p11"/>
          <p:cNvSpPr/>
          <p:nvPr/>
        </p:nvSpPr>
        <p:spPr>
          <a:xfrm>
            <a:off x="2146482" y="509542"/>
            <a:ext cx="4590000" cy="4213500"/>
          </a:xfrm>
          <a:prstGeom prst="ellipse">
            <a:avLst/>
          </a:prstGeom>
          <a:solidFill>
            <a:srgbClr val="FFFFFF"/>
          </a:solidFill>
          <a:ln w="7620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275" y="814860"/>
            <a:ext cx="3518485" cy="360294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1"/>
          <p:cNvSpPr/>
          <p:nvPr/>
        </p:nvSpPr>
        <p:spPr>
          <a:xfrm>
            <a:off x="1823351" y="455925"/>
            <a:ext cx="1716900" cy="59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Внешность героя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07" name="Google Shape;207;p11"/>
          <p:cNvSpPr/>
          <p:nvPr/>
        </p:nvSpPr>
        <p:spPr>
          <a:xfrm>
            <a:off x="452075" y="1236150"/>
            <a:ext cx="2230200" cy="65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Роль героя </a:t>
            </a:r>
            <a:endParaRPr sz="18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произведении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5524677" y="455925"/>
            <a:ext cx="3091800" cy="65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Поступки и действия героя в произведении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6328008" y="1338968"/>
            <a:ext cx="1501500" cy="59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Характер героя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6545673" y="2240400"/>
            <a:ext cx="2070900" cy="657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Отношение автора к герою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3540249" y="2983592"/>
            <a:ext cx="1639200" cy="903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Твоё отношение к герою</a:t>
            </a:r>
            <a:endParaRPr>
              <a:solidFill>
                <a:srgbClr val="2F2F45"/>
              </a:solidFill>
            </a:endParaRPr>
          </a:p>
        </p:txBody>
      </p:sp>
      <p:cxnSp>
        <p:nvCxnSpPr>
          <p:cNvPr id="212" name="Google Shape;212;p11"/>
          <p:cNvCxnSpPr/>
          <p:nvPr/>
        </p:nvCxnSpPr>
        <p:spPr>
          <a:xfrm>
            <a:off x="3540250" y="993683"/>
            <a:ext cx="481200" cy="1722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11"/>
          <p:cNvCxnSpPr>
            <a:stCxn id="207" idx="3"/>
          </p:cNvCxnSpPr>
          <p:nvPr/>
        </p:nvCxnSpPr>
        <p:spPr>
          <a:xfrm>
            <a:off x="2682275" y="1564800"/>
            <a:ext cx="323700" cy="6480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1"/>
          <p:cNvCxnSpPr>
            <a:endCxn id="215" idx="1"/>
          </p:cNvCxnSpPr>
          <p:nvPr/>
        </p:nvCxnSpPr>
        <p:spPr>
          <a:xfrm rot="10800000" flipH="1">
            <a:off x="4984400" y="686925"/>
            <a:ext cx="540300" cy="2907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1"/>
          <p:cNvCxnSpPr>
            <a:endCxn id="217" idx="1"/>
          </p:cNvCxnSpPr>
          <p:nvPr/>
        </p:nvCxnSpPr>
        <p:spPr>
          <a:xfrm>
            <a:off x="5612508" y="1425122"/>
            <a:ext cx="715500" cy="1140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" name="Google Shape;218;p11"/>
          <p:cNvCxnSpPr>
            <a:endCxn id="219" idx="1"/>
          </p:cNvCxnSpPr>
          <p:nvPr/>
        </p:nvCxnSpPr>
        <p:spPr>
          <a:xfrm>
            <a:off x="5957825" y="2359275"/>
            <a:ext cx="588000" cy="1119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31cf70d0db8_0_53"/>
          <p:cNvPicPr preferRelativeResize="0"/>
          <p:nvPr/>
        </p:nvPicPr>
        <p:blipFill rotWithShape="1">
          <a:blip r:embed="rId3">
            <a:alphaModFix/>
          </a:blip>
          <a:srcRect b="6252"/>
          <a:stretch/>
        </p:blipFill>
        <p:spPr>
          <a:xfrm>
            <a:off x="345150" y="345150"/>
            <a:ext cx="8453700" cy="4458000"/>
          </a:xfrm>
          <a:prstGeom prst="roundRect">
            <a:avLst>
              <a:gd name="adj" fmla="val 6757"/>
            </a:avLst>
          </a:prstGeom>
          <a:noFill/>
          <a:ln>
            <a:noFill/>
          </a:ln>
        </p:spPr>
      </p:pic>
      <p:sp>
        <p:nvSpPr>
          <p:cNvPr id="227" name="Google Shape;227;g31cf70d0db8_0_53"/>
          <p:cNvSpPr/>
          <p:nvPr/>
        </p:nvSpPr>
        <p:spPr>
          <a:xfrm>
            <a:off x="2146482" y="509542"/>
            <a:ext cx="4590000" cy="4213500"/>
          </a:xfrm>
          <a:prstGeom prst="ellipse">
            <a:avLst/>
          </a:prstGeom>
          <a:solidFill>
            <a:srgbClr val="FFFFFF"/>
          </a:solidFill>
          <a:ln w="7620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g31cf70d0db8_0_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275" y="814860"/>
            <a:ext cx="3518485" cy="3602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1cf70d0db8_0_53"/>
          <p:cNvSpPr/>
          <p:nvPr/>
        </p:nvSpPr>
        <p:spPr>
          <a:xfrm>
            <a:off x="494050" y="455925"/>
            <a:ext cx="3046200" cy="77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 — это маленькая макака с выразительной мордашкой.</a:t>
            </a:r>
            <a:endParaRPr>
              <a:solidFill>
                <a:srgbClr val="2F2F45"/>
              </a:solidFill>
            </a:endParaRPr>
          </a:p>
        </p:txBody>
      </p:sp>
      <p:sp>
        <p:nvSpPr>
          <p:cNvPr id="230" name="Google Shape;230;g31cf70d0db8_0_53"/>
          <p:cNvSpPr/>
          <p:nvPr/>
        </p:nvSpPr>
        <p:spPr>
          <a:xfrm>
            <a:off x="452075" y="1602500"/>
            <a:ext cx="2230200" cy="180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 играет главную роль 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рассказе. Автор создал его, чтобы показать, как животное может влиять на жизнь людей.</a:t>
            </a:r>
            <a:endParaRPr sz="1200">
              <a:solidFill>
                <a:srgbClr val="2F2F45"/>
              </a:solidFill>
            </a:endParaRPr>
          </a:p>
        </p:txBody>
      </p:sp>
      <p:sp>
        <p:nvSpPr>
          <p:cNvPr id="231" name="Google Shape;231;g31cf70d0db8_0_53"/>
          <p:cNvSpPr/>
          <p:nvPr/>
        </p:nvSpPr>
        <p:spPr>
          <a:xfrm>
            <a:off x="5350750" y="455925"/>
            <a:ext cx="3265800" cy="77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 постоянно проказничает. Его поступки показывают любопытство и непоседливость.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2" name="Google Shape;232;g31cf70d0db8_0_53"/>
          <p:cNvSpPr/>
          <p:nvPr/>
        </p:nvSpPr>
        <p:spPr>
          <a:xfrm>
            <a:off x="6328000" y="1338975"/>
            <a:ext cx="2288700" cy="77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 — озорной, смекалистый и очень активный. 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" name="Google Shape;233;g31cf70d0db8_0_53"/>
          <p:cNvSpPr/>
          <p:nvPr/>
        </p:nvSpPr>
        <p:spPr>
          <a:xfrm>
            <a:off x="6545675" y="2240400"/>
            <a:ext cx="2070900" cy="77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Автор относится 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 герою с теплотой и юмором. 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g31cf70d0db8_0_53"/>
          <p:cNvSpPr/>
          <p:nvPr/>
        </p:nvSpPr>
        <p:spPr>
          <a:xfrm>
            <a:off x="3005975" y="2876550"/>
            <a:ext cx="2764500" cy="1846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Яшка вызывает у нас симпатию и улыбку. Несмотря на его шалости, он остаётся милым и забавным персонажем, который делает рассказ живым </a:t>
            </a:r>
            <a:endParaRPr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интересным.</a:t>
            </a:r>
            <a:endParaRPr>
              <a:solidFill>
                <a:srgbClr val="2F2F45"/>
              </a:solidFill>
            </a:endParaRPr>
          </a:p>
        </p:txBody>
      </p:sp>
      <p:cxnSp>
        <p:nvCxnSpPr>
          <p:cNvPr id="235" name="Google Shape;235;g31cf70d0db8_0_53"/>
          <p:cNvCxnSpPr/>
          <p:nvPr/>
        </p:nvCxnSpPr>
        <p:spPr>
          <a:xfrm>
            <a:off x="3540250" y="993683"/>
            <a:ext cx="481200" cy="1722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g31cf70d0db8_0_53"/>
          <p:cNvCxnSpPr>
            <a:stCxn id="230" idx="3"/>
          </p:cNvCxnSpPr>
          <p:nvPr/>
        </p:nvCxnSpPr>
        <p:spPr>
          <a:xfrm rot="10800000" flipH="1">
            <a:off x="2682275" y="2223200"/>
            <a:ext cx="303000" cy="2811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" name="Google Shape;237;g31cf70d0db8_0_53"/>
          <p:cNvCxnSpPr>
            <a:endCxn id="231" idx="1"/>
          </p:cNvCxnSpPr>
          <p:nvPr/>
        </p:nvCxnSpPr>
        <p:spPr>
          <a:xfrm rot="10800000" flipH="1">
            <a:off x="4984450" y="842325"/>
            <a:ext cx="366300" cy="1353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g31cf70d0db8_0_53"/>
          <p:cNvCxnSpPr/>
          <p:nvPr/>
        </p:nvCxnSpPr>
        <p:spPr>
          <a:xfrm>
            <a:off x="5612508" y="1425122"/>
            <a:ext cx="715500" cy="1140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g31cf70d0db8_0_53"/>
          <p:cNvCxnSpPr/>
          <p:nvPr/>
        </p:nvCxnSpPr>
        <p:spPr>
          <a:xfrm>
            <a:off x="5936987" y="2103160"/>
            <a:ext cx="608700" cy="36810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CFA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260" y="345057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/>
          <p:nvPr/>
        </p:nvSpPr>
        <p:spPr>
          <a:xfrm>
            <a:off x="599000" y="496369"/>
            <a:ext cx="7941000" cy="11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Создание характеров героев-животных </a:t>
            </a:r>
            <a:br>
              <a:rPr lang="ru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рассказах писателей. На примере рассказа Б. С. Житкова «Про обезьянку»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1180375" y="1795226"/>
            <a:ext cx="6173700" cy="24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образ главного героя-животного произведения Б. С. Житкова «Про обезьянку»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Сопоставлять образы главного </a:t>
            </a:r>
            <a:b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второстепенных героев-животных 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Б. С. Житкова «Про обезьянку»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6289850" y="4449253"/>
            <a:ext cx="2342700" cy="349200"/>
          </a:xfrm>
          <a:prstGeom prst="roundRect">
            <a:avLst>
              <a:gd name="adj" fmla="val 50000"/>
            </a:avLst>
          </a:prstGeom>
          <a:solidFill>
            <a:srgbClr val="B45F0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7463" y="2246650"/>
            <a:ext cx="1685098" cy="2317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283" y="1792318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283" y="2711924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967" y="1692564"/>
            <a:ext cx="361231" cy="291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CFA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25661a2189_0_37"/>
          <p:cNvSpPr/>
          <p:nvPr/>
        </p:nvSpPr>
        <p:spPr>
          <a:xfrm>
            <a:off x="345260" y="345057"/>
            <a:ext cx="8453400" cy="44532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25661a2189_0_37"/>
          <p:cNvSpPr/>
          <p:nvPr/>
        </p:nvSpPr>
        <p:spPr>
          <a:xfrm>
            <a:off x="3252998" y="614632"/>
            <a:ext cx="26433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25661a2189_0_37"/>
          <p:cNvSpPr/>
          <p:nvPr/>
        </p:nvSpPr>
        <p:spPr>
          <a:xfrm>
            <a:off x="2508250" y="2116675"/>
            <a:ext cx="41328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rgbClr val="E1DCFA"/>
                </a:solidFill>
                <a:latin typeface="Verdana"/>
                <a:ea typeface="Verdana"/>
                <a:cs typeface="Verdana"/>
                <a:sym typeface="Verdana"/>
              </a:rPr>
              <a:t>*скрин рабочего листа во всю белую область*</a:t>
            </a:r>
            <a:endParaRPr sz="2300" b="1" i="0" u="none" strike="noStrike" cap="none">
              <a:solidFill>
                <a:srgbClr val="E1DCF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53" name="Google Shape;353;g325661a2189_0_37"/>
          <p:cNvPicPr preferRelativeResize="0"/>
          <p:nvPr/>
        </p:nvPicPr>
        <p:blipFill rotWithShape="1">
          <a:blip r:embed="rId3">
            <a:alphaModFix/>
          </a:blip>
          <a:srcRect t="22717" b="52969"/>
          <a:stretch/>
        </p:blipFill>
        <p:spPr>
          <a:xfrm>
            <a:off x="345250" y="1117348"/>
            <a:ext cx="8453399" cy="290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CFA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5661a2189_0_55"/>
          <p:cNvSpPr/>
          <p:nvPr/>
        </p:nvSpPr>
        <p:spPr>
          <a:xfrm>
            <a:off x="345260" y="345057"/>
            <a:ext cx="8453400" cy="4453200"/>
          </a:xfrm>
          <a:prstGeom prst="roundRect">
            <a:avLst>
              <a:gd name="adj" fmla="val 679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0" name="Google Shape;360;g325661a2189_0_55"/>
          <p:cNvGrpSpPr/>
          <p:nvPr/>
        </p:nvGrpSpPr>
        <p:grpSpPr>
          <a:xfrm>
            <a:off x="7935590" y="4895491"/>
            <a:ext cx="863151" cy="137599"/>
            <a:chOff x="7935590" y="4895491"/>
            <a:chExt cx="863151" cy="137599"/>
          </a:xfrm>
        </p:grpSpPr>
        <p:pic>
          <p:nvPicPr>
            <p:cNvPr id="361" name="Google Shape;361;g325661a2189_0_55" descr=" 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35590" y="4895491"/>
              <a:ext cx="862580" cy="13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g325661a2189_0_55" descr=" 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35590" y="4895491"/>
              <a:ext cx="862580" cy="13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g325661a2189_0_55" descr=" 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35590" y="4900779"/>
              <a:ext cx="136099" cy="1280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4" name="Google Shape;364;g325661a2189_0_55" descr=" 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519995" y="4900643"/>
              <a:ext cx="124062" cy="124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g325661a2189_0_55" descr=" 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62642" y="4900778"/>
              <a:ext cx="136099" cy="1280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g325661a2189_0_55" descr=" 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087307" y="4900778"/>
              <a:ext cx="131083" cy="1280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g325661a2189_0_55" descr=" 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406285" y="4899791"/>
              <a:ext cx="33703" cy="3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8" name="Google Shape;368;g325661a2189_0_55" descr=" 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238131" y="4900778"/>
              <a:ext cx="145168" cy="125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g325661a2189_0_55" descr=" 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08603" y="4944976"/>
              <a:ext cx="29073" cy="813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g325661a2189_0_55" descr=" 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460822" y="4991383"/>
              <a:ext cx="35762" cy="348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1" name="Google Shape;371;g325661a2189_0_55"/>
          <p:cNvSpPr/>
          <p:nvPr/>
        </p:nvSpPr>
        <p:spPr>
          <a:xfrm>
            <a:off x="3252998" y="614632"/>
            <a:ext cx="26433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825" tIns="38825" rIns="38825" bIns="38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25661a2189_0_55"/>
          <p:cNvSpPr/>
          <p:nvPr/>
        </p:nvSpPr>
        <p:spPr>
          <a:xfrm>
            <a:off x="2508250" y="1852075"/>
            <a:ext cx="4132800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rgbClr val="E1DCFA"/>
                </a:solidFill>
                <a:latin typeface="Verdana"/>
                <a:ea typeface="Verdana"/>
                <a:cs typeface="Verdana"/>
                <a:sym typeface="Verdana"/>
              </a:rPr>
              <a:t>*скрин с ответом рабочего листа во всю белую область*</a:t>
            </a:r>
            <a:endParaRPr sz="2300" b="1" i="0" u="none" strike="noStrike" cap="none">
              <a:solidFill>
                <a:srgbClr val="E1DCF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73" name="Google Shape;373;g325661a2189_0_55"/>
          <p:cNvPicPr preferRelativeResize="0"/>
          <p:nvPr/>
        </p:nvPicPr>
        <p:blipFill rotWithShape="1">
          <a:blip r:embed="rId12">
            <a:alphaModFix/>
          </a:blip>
          <a:srcRect t="22751" b="53010"/>
          <a:stretch/>
        </p:blipFill>
        <p:spPr>
          <a:xfrm>
            <a:off x="345250" y="1121816"/>
            <a:ext cx="8453399" cy="289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872</Words>
  <Application>Microsoft Office PowerPoint</Application>
  <PresentationFormat>Экран (16:9)</PresentationFormat>
  <Paragraphs>141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Simple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modified xsi:type="dcterms:W3CDTF">2025-04-15T14:03:57Z</dcterms:modified>
</cp:coreProperties>
</file>